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Ex1.xml" ContentType="application/vnd.ms-office.chartex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4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microsoft.com/office/2011/relationships/chartStyle" Target="style6.xml"/><Relationship Id="rId1" Type="http://schemas.openxmlformats.org/officeDocument/2006/relationships/oleObject" Target="file:///C:\Users\Hilary%20Ogbonna\AppData\Roaming\Microsoft\Excel\Book1%20(version%201)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400" b="1" baseline="0" dirty="0">
                <a:solidFill>
                  <a:sysClr val="windowText" lastClr="000000"/>
                </a:solidFill>
              </a:rPr>
              <a:t>Internally Displaced Persons &amp; Forced Displaced Persons </a:t>
            </a:r>
          </a:p>
          <a:p>
            <a:pPr>
              <a:defRPr sz="1200"/>
            </a:pPr>
            <a:r>
              <a:rPr lang="en-GB" sz="1200" b="1" dirty="0">
                <a:solidFill>
                  <a:sysClr val="windowText" lastClr="000000"/>
                </a:solidFill>
              </a:rPr>
              <a:t>Feb - Apr</a:t>
            </a:r>
            <a:r>
              <a:rPr lang="en-GB" sz="1200" b="1" baseline="0" dirty="0">
                <a:solidFill>
                  <a:sysClr val="windowText" lastClr="000000"/>
                </a:solidFill>
              </a:rPr>
              <a:t> 2025</a:t>
            </a:r>
            <a:endParaRPr lang="en-GB" sz="1200" b="1" dirty="0">
              <a:solidFill>
                <a:sysClr val="windowText" lastClr="000000"/>
              </a:solidFill>
            </a:endParaRPr>
          </a:p>
        </c:rich>
      </c:tx>
      <c:overlay val="0"/>
      <c:spPr>
        <a:solidFill>
          <a:schemeClr val="accent2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Sheet5!$J$5:$J$15</c:f>
              <c:strCache>
                <c:ptCount val="11"/>
                <c:pt idx="0">
                  <c:v>Adamawa </c:v>
                </c:pt>
                <c:pt idx="1">
                  <c:v>Akwa Ibom</c:v>
                </c:pt>
                <c:pt idx="2">
                  <c:v>Benue</c:v>
                </c:pt>
                <c:pt idx="3">
                  <c:v>Borno</c:v>
                </c:pt>
                <c:pt idx="4">
                  <c:v>Cross River</c:v>
                </c:pt>
                <c:pt idx="5">
                  <c:v>Kano</c:v>
                </c:pt>
                <c:pt idx="6">
                  <c:v>Katsina</c:v>
                </c:pt>
                <c:pt idx="7">
                  <c:v>Sokoto</c:v>
                </c:pt>
                <c:pt idx="8">
                  <c:v>Taraba</c:v>
                </c:pt>
                <c:pt idx="9">
                  <c:v>Yobe</c:v>
                </c:pt>
                <c:pt idx="10">
                  <c:v> Zamfara</c:v>
                </c:pt>
              </c:strCache>
            </c:strRef>
          </c:cat>
          <c:val>
            <c:numRef>
              <c:f>Sheet5!$K$5:$K$15</c:f>
              <c:numCache>
                <c:formatCode>General</c:formatCode>
                <c:ptCount val="11"/>
                <c:pt idx="0">
                  <c:v>553</c:v>
                </c:pt>
                <c:pt idx="1">
                  <c:v>252</c:v>
                </c:pt>
                <c:pt idx="2">
                  <c:v>14905</c:v>
                </c:pt>
                <c:pt idx="3">
                  <c:v>5086</c:v>
                </c:pt>
                <c:pt idx="4">
                  <c:v>730</c:v>
                </c:pt>
                <c:pt idx="5">
                  <c:v>1458</c:v>
                </c:pt>
                <c:pt idx="6">
                  <c:v>4657</c:v>
                </c:pt>
                <c:pt idx="7">
                  <c:v>7090</c:v>
                </c:pt>
                <c:pt idx="8">
                  <c:v>3005</c:v>
                </c:pt>
                <c:pt idx="9">
                  <c:v>3482</c:v>
                </c:pt>
                <c:pt idx="10">
                  <c:v>3077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22-467B-8FE3-FB84B79E86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9746192"/>
        <c:axId val="189747024"/>
      </c:barChart>
      <c:catAx>
        <c:axId val="189746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747024"/>
        <c:crosses val="autoZero"/>
        <c:auto val="1"/>
        <c:lblAlgn val="ctr"/>
        <c:lblOffset val="100"/>
        <c:noMultiLvlLbl val="0"/>
      </c:catAx>
      <c:valAx>
        <c:axId val="189747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74619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 dirty="0">
                <a:solidFill>
                  <a:sysClr val="windowText" lastClr="000000"/>
                </a:solidFill>
              </a:rPr>
              <a:t>Total</a:t>
            </a:r>
            <a:r>
              <a:rPr lang="en-GB" sz="1600" b="1" baseline="0" dirty="0">
                <a:solidFill>
                  <a:sysClr val="windowText" lastClr="000000"/>
                </a:solidFill>
              </a:rPr>
              <a:t> Asylum Seekers Feb - Apr 2025</a:t>
            </a:r>
            <a:endParaRPr lang="en-GB" sz="1600" b="1" dirty="0">
              <a:solidFill>
                <a:sysClr val="windowText" lastClr="000000"/>
              </a:solidFill>
            </a:endParaRPr>
          </a:p>
        </c:rich>
      </c:tx>
      <c:layout>
        <c:manualLayout>
          <c:xMode val="edge"/>
          <c:yMode val="edge"/>
          <c:x val="0.11494213126740646"/>
          <c:y val="1.6293279022403257E-2"/>
        </c:manualLayout>
      </c:layout>
      <c:overlay val="0"/>
      <c:spPr>
        <a:solidFill>
          <a:schemeClr val="accent6">
            <a:lumMod val="60000"/>
            <a:lumOff val="4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D08-4744-BD99-4B96D021464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D08-4744-BD99-4B96D021464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D08-4744-BD99-4B96D021464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D08-4744-BD99-4B96D021464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D08-4744-BD99-4B96D021464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D08-4744-BD99-4B96D021464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'Asylum Seekers'!$C$3:$C$8</c:f>
              <c:strCache>
                <c:ptCount val="6"/>
                <c:pt idx="0">
                  <c:v>Adamawa</c:v>
                </c:pt>
                <c:pt idx="1">
                  <c:v>Akwa Ibom</c:v>
                </c:pt>
                <c:pt idx="2">
                  <c:v>Cross River</c:v>
                </c:pt>
                <c:pt idx="3">
                  <c:v>Katsina</c:v>
                </c:pt>
                <c:pt idx="4">
                  <c:v>Taraba</c:v>
                </c:pt>
                <c:pt idx="5">
                  <c:v> Yobe</c:v>
                </c:pt>
              </c:strCache>
            </c:strRef>
          </c:cat>
          <c:val>
            <c:numRef>
              <c:f>'Asylum Seekers'!$D$3:$D$8</c:f>
              <c:numCache>
                <c:formatCode>_-* #,##0_-;\-* #,##0_-;_-* "-"??_-;_-@_-</c:formatCode>
                <c:ptCount val="6"/>
                <c:pt idx="0">
                  <c:v>247</c:v>
                </c:pt>
                <c:pt idx="1">
                  <c:v>1</c:v>
                </c:pt>
                <c:pt idx="2">
                  <c:v>16</c:v>
                </c:pt>
                <c:pt idx="3">
                  <c:v>100</c:v>
                </c:pt>
                <c:pt idx="4">
                  <c:v>1385</c:v>
                </c:pt>
                <c:pt idx="5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D08-4744-BD99-4B96D021464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GB" sz="1400" b="1" i="0" baseline="0">
                <a:solidFill>
                  <a:sysClr val="windowText" lastClr="000000"/>
                </a:solidFill>
                <a:effectLst/>
              </a:rPr>
              <a:t>Total Refugees Feb - Apr 2025</a:t>
            </a:r>
            <a:endParaRPr lang="en-GB" sz="1400">
              <a:solidFill>
                <a:sysClr val="windowText" lastClr="000000"/>
              </a:solidFill>
              <a:effectLst/>
            </a:endParaRPr>
          </a:p>
        </c:rich>
      </c:tx>
      <c:overlay val="0"/>
      <c:spPr>
        <a:solidFill>
          <a:srgbClr val="FFFF00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AB7-4A12-9FFF-9C0ABA26007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AB7-4A12-9FFF-9C0ABA26007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AB7-4A12-9FFF-9C0ABA26007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AB7-4A12-9FFF-9C0ABA26007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AB7-4A12-9FFF-9C0ABA26007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Refugees!$C$4:$C$8</c:f>
              <c:strCache>
                <c:ptCount val="5"/>
                <c:pt idx="0">
                  <c:v>Adamawa</c:v>
                </c:pt>
                <c:pt idx="1">
                  <c:v>Akwa Ibom</c:v>
                </c:pt>
                <c:pt idx="2">
                  <c:v>Cross River</c:v>
                </c:pt>
                <c:pt idx="3">
                  <c:v>Katsina</c:v>
                </c:pt>
                <c:pt idx="4">
                  <c:v>Taraba</c:v>
                </c:pt>
              </c:strCache>
            </c:strRef>
          </c:cat>
          <c:val>
            <c:numRef>
              <c:f>Refugees!$D$4:$D$8</c:f>
              <c:numCache>
                <c:formatCode>General</c:formatCode>
                <c:ptCount val="5"/>
                <c:pt idx="0">
                  <c:v>270</c:v>
                </c:pt>
                <c:pt idx="1">
                  <c:v>465</c:v>
                </c:pt>
                <c:pt idx="2">
                  <c:v>661</c:v>
                </c:pt>
                <c:pt idx="3">
                  <c:v>127</c:v>
                </c:pt>
                <c:pt idx="4">
                  <c:v>4089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AB7-4A12-9FFF-9C0ABA26007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 dirty="0">
                <a:solidFill>
                  <a:sysClr val="windowText" lastClr="000000"/>
                </a:solidFill>
              </a:rPr>
              <a:t>CHILDREN</a:t>
            </a:r>
            <a:r>
              <a:rPr lang="en-GB" sz="1600" b="1" baseline="0" dirty="0">
                <a:solidFill>
                  <a:sysClr val="windowText" lastClr="000000"/>
                </a:solidFill>
              </a:rPr>
              <a:t> </a:t>
            </a:r>
            <a:r>
              <a:rPr lang="en-GB" sz="1600" b="1" dirty="0">
                <a:solidFill>
                  <a:sysClr val="windowText" lastClr="000000"/>
                </a:solidFill>
              </a:rPr>
              <a:t>IDPs/FDPs Feb - Apr 2025</a:t>
            </a:r>
          </a:p>
        </c:rich>
      </c:tx>
      <c:overlay val="0"/>
      <c:spPr>
        <a:solidFill>
          <a:schemeClr val="accent4">
            <a:lumMod val="60000"/>
            <a:lumOff val="4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54B-450C-A812-81B11362AEA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54B-450C-A812-81B11362AEA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54B-450C-A812-81B11362AEA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54B-450C-A812-81B11362AEA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54B-450C-A812-81B11362AEA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54B-450C-A812-81B11362AEA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54B-450C-A812-81B11362AEA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C54B-450C-A812-81B11362AEAD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C54B-450C-A812-81B11362AEAD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C54B-450C-A812-81B11362AEAD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C54B-450C-A812-81B11362AEA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CHILDREN!$D$7:$D$17</c:f>
              <c:strCache>
                <c:ptCount val="11"/>
                <c:pt idx="0">
                  <c:v>ADAMAWA</c:v>
                </c:pt>
                <c:pt idx="1">
                  <c:v>AKWA IBOM</c:v>
                </c:pt>
                <c:pt idx="2">
                  <c:v>BENUE</c:v>
                </c:pt>
                <c:pt idx="3">
                  <c:v>BORNO</c:v>
                </c:pt>
                <c:pt idx="4">
                  <c:v>CROSS RIVER</c:v>
                </c:pt>
                <c:pt idx="5">
                  <c:v>KANO</c:v>
                </c:pt>
                <c:pt idx="6">
                  <c:v>KATSINA</c:v>
                </c:pt>
                <c:pt idx="7">
                  <c:v>SOKOTO</c:v>
                </c:pt>
                <c:pt idx="8">
                  <c:v>TARABA</c:v>
                </c:pt>
                <c:pt idx="9">
                  <c:v>YOBE</c:v>
                </c:pt>
                <c:pt idx="10">
                  <c:v>ZAMFARA</c:v>
                </c:pt>
              </c:strCache>
            </c:strRef>
          </c:cat>
          <c:val>
            <c:numRef>
              <c:f>CHILDREN!$G$7:$G$17</c:f>
              <c:numCache>
                <c:formatCode>General</c:formatCode>
                <c:ptCount val="11"/>
                <c:pt idx="0">
                  <c:v>191</c:v>
                </c:pt>
                <c:pt idx="1">
                  <c:v>131</c:v>
                </c:pt>
                <c:pt idx="2">
                  <c:v>6978</c:v>
                </c:pt>
                <c:pt idx="3">
                  <c:v>1695</c:v>
                </c:pt>
                <c:pt idx="4">
                  <c:v>437</c:v>
                </c:pt>
                <c:pt idx="5">
                  <c:v>927</c:v>
                </c:pt>
                <c:pt idx="6">
                  <c:v>2408</c:v>
                </c:pt>
                <c:pt idx="7">
                  <c:v>2356</c:v>
                </c:pt>
                <c:pt idx="8">
                  <c:v>2089</c:v>
                </c:pt>
                <c:pt idx="9">
                  <c:v>1664</c:v>
                </c:pt>
                <c:pt idx="10">
                  <c:v>1772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C54B-450C-A812-81B11362AEA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000" b="1">
                <a:solidFill>
                  <a:sysClr val="windowText" lastClr="000000"/>
                </a:solidFill>
              </a:rPr>
              <a:t>Visit to Detention Centres</a:t>
            </a:r>
          </a:p>
        </c:rich>
      </c:tx>
      <c:overlay val="0"/>
      <c:spPr>
        <a:solidFill>
          <a:srgbClr val="FFFF00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911-4CA8-A0BC-B0244E699F8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911-4CA8-A0BC-B0244E699F8A}"/>
              </c:ext>
            </c:extLst>
          </c:dPt>
          <c:cat>
            <c:strRef>
              <c:f>'Human Rights'!$C$26:$C$28</c:f>
              <c:strCache>
                <c:ptCount val="3"/>
                <c:pt idx="0">
                  <c:v>FEBRUARY</c:v>
                </c:pt>
                <c:pt idx="1">
                  <c:v>MARCH</c:v>
                </c:pt>
                <c:pt idx="2">
                  <c:v>APRIL</c:v>
                </c:pt>
              </c:strCache>
            </c:strRef>
          </c:cat>
          <c:val>
            <c:numRef>
              <c:f>'Human Rights'!$D$26:$D$28</c:f>
              <c:numCache>
                <c:formatCode>General</c:formatCode>
                <c:ptCount val="3"/>
                <c:pt idx="0">
                  <c:v>58</c:v>
                </c:pt>
                <c:pt idx="1">
                  <c:v>40</c:v>
                </c:pt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11-4CA8-A0BC-B0244E699F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5181136"/>
        <c:axId val="725182800"/>
      </c:barChart>
      <c:catAx>
        <c:axId val="72518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5182800"/>
        <c:crosses val="autoZero"/>
        <c:auto val="1"/>
        <c:lblAlgn val="ctr"/>
        <c:lblOffset val="100"/>
        <c:noMultiLvlLbl val="0"/>
      </c:catAx>
      <c:valAx>
        <c:axId val="725182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51811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'Human Rights'!$D$5:$D$15</cx:f>
        <cx:lvl ptCount="11">
          <cx:pt idx="0">Access to Asylum </cx:pt>
          <cx:pt idx="1">Access to socio-economic rights</cx:pt>
          <cx:pt idx="2">Social Cohesion</cx:pt>
          <cx:pt idx="3">Documentation</cx:pt>
          <cx:pt idx="4">Freedom of movement</cx:pt>
          <cx:pt idx="5">Access to Justice</cx:pt>
          <cx:pt idx="6">Gender Based Violence</cx:pt>
          <cx:pt idx="7">Child Protection Cases</cx:pt>
          <cx:pt idx="8">Access to Health</cx:pt>
          <cx:pt idx="9">Access to Education</cx:pt>
          <cx:pt idx="10">Safety/Security</cx:pt>
        </cx:lvl>
      </cx:strDim>
      <cx:numDim type="val">
        <cx:f>'Human Rights'!$H$5:$H$15</cx:f>
        <cx:lvl ptCount="11" formatCode="General">
          <cx:pt idx="0">94</cx:pt>
          <cx:pt idx="1">269</cx:pt>
          <cx:pt idx="2">38</cx:pt>
          <cx:pt idx="3">120</cx:pt>
          <cx:pt idx="4">102</cx:pt>
          <cx:pt idx="5">22</cx:pt>
          <cx:pt idx="6">110</cx:pt>
          <cx:pt idx="7">120</cx:pt>
          <cx:pt idx="8">186</cx:pt>
          <cx:pt idx="9">354</cx:pt>
          <cx:pt idx="10">45</cx:pt>
        </cx:lvl>
      </cx:numDim>
    </cx:data>
  </cx:chartData>
  <cx:chart>
    <cx:title pos="t" align="ctr" overlay="0">
      <cx:tx>
        <cx:txData>
          <cx:v>Human Rights Complaints for IDPs/FDPs/Refugees/Asylum Seekers Feb-Apr 2025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en-US" sz="1600" b="1" i="0" u="none" strike="noStrike" baseline="0">
              <a:solidFill>
                <a:sysClr val="windowText" lastClr="000000"/>
              </a:solidFill>
              <a:latin typeface="Calibri" panose="020F0502020204030204"/>
            </a:rPr>
            <a:t>Human Rights Complaints for IDPs/FDPs/Refugees/Asylum Seekers Feb-Apr 2025</a:t>
          </a:r>
        </a:p>
      </cx:txPr>
    </cx:title>
    <cx:plotArea>
      <cx:plotAreaRegion>
        <cx:series layoutId="funnel" uniqueId="{87C9175E-E9A5-4DC8-A318-0379A6889177}">
          <cx:dataLabels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300">
                    <a:solidFill>
                      <a:schemeClr val="bg1"/>
                    </a:solidFill>
                  </a:defRPr>
                </a:pPr>
                <a:endParaRPr lang="en-US" sz="1300" b="0" i="0" u="none" strike="noStrike" baseline="0">
                  <a:solidFill>
                    <a:schemeClr val="bg1"/>
                  </a:solidFill>
                  <a:latin typeface="Calibri" panose="020F0502020204030204"/>
                </a:endParaRPr>
              </a:p>
            </cx:txPr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000"/>
            </a:pPr>
            <a:endParaRPr lang="en-US" sz="10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Calibri" panose="020F0502020204030204"/>
            </a:endParaRPr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305978-6782-411A-B073-0E22970E291E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483730-87F0-4BC9-B4D7-13AB280700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584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F3F9F8-6BC8-48FE-9C3A-1E7A29306F6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093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BDD28-AF73-473D-825C-173B1170D8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B1F986-C2C9-493C-8AF5-751AEA2D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4CADB-A9DA-49A8-9959-C379D8D11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26FC-DFD2-4CF2-B9BD-B377108285D3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99C11-5715-4E68-B04F-963E9B419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4E001-5240-4217-872B-BAF70DD84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7C7C-749F-4321-B543-617B4BC83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101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264DD-4FC0-42BF-A643-2EC43DDCB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EC0373-A386-4448-A4F2-42851CAC82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9F194-61F5-44C5-9461-57CEE53A0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26FC-DFD2-4CF2-B9BD-B377108285D3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E3263-69EF-44B8-B0F0-37BDFF759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C85CC-4A46-45A2-BCB2-0C7A3AE1A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7C7C-749F-4321-B543-617B4BC83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694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757DDB-95B0-4D81-8F0B-CD2A671646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9496C6-7E79-43D5-9030-679AB38FE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82AE2-3393-4B52-AD32-DB1E3360C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26FC-DFD2-4CF2-B9BD-B377108285D3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C91BE-30EC-4C93-87D0-2D86DC7FC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0D208-CBD9-4F05-855F-A31EE1880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7C7C-749F-4321-B543-617B4BC83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500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1357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4DE2F-C127-4D30-B761-BF85A690C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6944D-1293-4FCF-903E-AFF7C8054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26DC8-0E32-4796-9675-B05CF47FA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26FC-DFD2-4CF2-B9BD-B377108285D3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40867-E466-40B7-A7E8-09E98B86C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D070C-CB95-46C5-AD8C-94B31ACE9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7C7C-749F-4321-B543-617B4BC83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727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0ABE2-7E36-4B94-95CA-BC8392DD8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1E5AA-C1C6-48F4-89B1-3FFC98505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39B3D-3126-40B3-A8E4-45D7A4282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26FC-DFD2-4CF2-B9BD-B377108285D3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D10F0-6BC6-4886-B201-8F83E0876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BDB38-B4E6-4C15-8CDC-03DE81791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7C7C-749F-4321-B543-617B4BC83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58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E9A4D-3A8F-48AD-9EA6-4B96CCB5A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6E5E8-B429-4F31-AB68-0ADA42F07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00C86-1060-4BD3-9F14-6C58E61AC9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29EDB-4372-4830-B2C8-B1D9DF15E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26FC-DFD2-4CF2-B9BD-B377108285D3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D62469-DB7F-487A-BEE5-38E9BD627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185ED2-2CAC-4063-B09E-88FFC741B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7C7C-749F-4321-B543-617B4BC83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630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3C45-D5C5-41F1-A193-BBBCDBDFC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6BB0E5-56CE-419D-8651-AB3B2EFB3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94FD1C-C539-4247-A884-0E0E70A59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8D2213-A9D8-43F9-B6EF-0880293385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7FB5E9-C365-41A4-A9C6-5A008F65D2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647A2A-4455-4298-8803-ECA453DB6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26FC-DFD2-4CF2-B9BD-B377108285D3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5E51BB-8B81-4F4C-A019-65FB85B1B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8F6706-66EE-4B85-8DD9-70CAC28AF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7C7C-749F-4321-B543-617B4BC83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41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DDB2C-D8EF-4603-87AB-5CBC79FE2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BDBC8A-80FB-45B2-BD96-241DDE588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26FC-DFD2-4CF2-B9BD-B377108285D3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A35349-4C2B-4508-A161-6D53957CD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78ACF4-6A4C-463F-BCE9-50C27DF38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7C7C-749F-4321-B543-617B4BC83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364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5977B6-0825-400A-A602-F0AB76C76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26FC-DFD2-4CF2-B9BD-B377108285D3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2F4F2E-FE63-4043-8315-276FB2440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692FB3-537F-45E6-9536-34BA49E99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7C7C-749F-4321-B543-617B4BC83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5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D7281-DB49-4741-B1C2-E31C23EAD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0331B-51D1-4A51-B8FB-49011867B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EE4E55-9052-4A10-82ED-B77CA8B430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18D8F-A750-41A5-BAE4-D8C434AD4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26FC-DFD2-4CF2-B9BD-B377108285D3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90C776-3428-40BD-868D-42A981B13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346CB8-660A-4DFF-8AA1-0E460B6BC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7C7C-749F-4321-B543-617B4BC83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570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11D02-3B79-405D-9C53-3BDE52A05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D991CD-34DB-445E-9660-B952EDD6AE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9AA22B-F23D-42BE-AEE4-C37A581A7F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0CC1A1-FA39-47A5-9373-EB06CA1E3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26FC-DFD2-4CF2-B9BD-B377108285D3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22247D-CF6B-4977-A312-2A80D930F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F70B1-FCA1-41F1-A47B-D4797B971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7C7C-749F-4321-B543-617B4BC83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30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20A644-8241-4958-BFFD-A4649E254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62F161-4C19-4B15-A4CD-A5879DA322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B400F-1EF4-40E4-A031-88FC9AD7E0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226FC-DFD2-4CF2-B9BD-B377108285D3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922211-7954-4119-B77C-1FF2208402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CB5DF-E68C-49E3-99C1-A4AF494538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07C7C-749F-4321-B543-617B4BC83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466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chart" Target="../charts/chart4.xml"/><Relationship Id="rId18" Type="http://schemas.openxmlformats.org/officeDocument/2006/relationships/image" Target="../media/image10.png"/><Relationship Id="rId3" Type="http://schemas.openxmlformats.org/officeDocument/2006/relationships/image" Target="../media/image1.jpeg"/><Relationship Id="rId7" Type="http://schemas.openxmlformats.org/officeDocument/2006/relationships/image" Target="../media/image5.svg"/><Relationship Id="rId12" Type="http://schemas.openxmlformats.org/officeDocument/2006/relationships/chart" Target="../charts/chart3.xml"/><Relationship Id="rId17" Type="http://schemas.microsoft.com/office/2014/relationships/chartEx" Target="../charts/chartEx1.xml"/><Relationship Id="rId2" Type="http://schemas.openxmlformats.org/officeDocument/2006/relationships/notesSlide" Target="../notesSlides/notesSlide1.xml"/><Relationship Id="rId16" Type="http://schemas.openxmlformats.org/officeDocument/2006/relationships/chart" Target="../charts/chart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chart" Target="../charts/chart2.xml"/><Relationship Id="rId5" Type="http://schemas.openxmlformats.org/officeDocument/2006/relationships/image" Target="../media/image3.svg"/><Relationship Id="rId15" Type="http://schemas.openxmlformats.org/officeDocument/2006/relationships/image" Target="../media/image9.svg"/><Relationship Id="rId10" Type="http://schemas.openxmlformats.org/officeDocument/2006/relationships/chart" Target="../charts/chart1.xml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DC7346-FB5E-F74D-BB74-D9DC2FD176CD}"/>
              </a:ext>
            </a:extLst>
          </p:cNvPr>
          <p:cNvSpPr txBox="1"/>
          <p:nvPr/>
        </p:nvSpPr>
        <p:spPr>
          <a:xfrm>
            <a:off x="640081" y="306186"/>
            <a:ext cx="1156208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9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NHRC Dashboard on Human Rights &amp; Internal Displacement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2781A9-8A9E-4F47-A991-93FE8BD57D68}"/>
              </a:ext>
            </a:extLst>
          </p:cNvPr>
          <p:cNvSpPr txBox="1"/>
          <p:nvPr/>
        </p:nvSpPr>
        <p:spPr>
          <a:xfrm>
            <a:off x="5013826" y="787593"/>
            <a:ext cx="21643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150" dirty="0">
                <a:solidFill>
                  <a:schemeClr val="bg1">
                    <a:lumMod val="65000"/>
                  </a:schemeClr>
                </a:solidFill>
                <a:latin typeface="Poppins Light" pitchFamily="2" charset="77"/>
                <a:cs typeface="Poppins Light" pitchFamily="2" charset="77"/>
              </a:rPr>
              <a:t>February - April 2025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5E14D3-E19B-9B41-804F-0F2E0448F760}"/>
              </a:ext>
            </a:extLst>
          </p:cNvPr>
          <p:cNvSpPr/>
          <p:nvPr/>
        </p:nvSpPr>
        <p:spPr>
          <a:xfrm>
            <a:off x="3682038" y="1130441"/>
            <a:ext cx="635961" cy="90456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D17A02-D5BB-C940-94B5-063B1C3B1B53}"/>
              </a:ext>
            </a:extLst>
          </p:cNvPr>
          <p:cNvSpPr/>
          <p:nvPr/>
        </p:nvSpPr>
        <p:spPr>
          <a:xfrm>
            <a:off x="3302361" y="1093984"/>
            <a:ext cx="2218036" cy="94102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9AEC24-4080-E84B-B041-E83801ABFD32}"/>
              </a:ext>
            </a:extLst>
          </p:cNvPr>
          <p:cNvSpPr/>
          <p:nvPr/>
        </p:nvSpPr>
        <p:spPr>
          <a:xfrm>
            <a:off x="5534025" y="1101761"/>
            <a:ext cx="1778000" cy="93324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DC2C02-E54B-7945-A888-B30E7E65464C}"/>
              </a:ext>
            </a:extLst>
          </p:cNvPr>
          <p:cNvSpPr/>
          <p:nvPr/>
        </p:nvSpPr>
        <p:spPr>
          <a:xfrm>
            <a:off x="7300701" y="1102076"/>
            <a:ext cx="2596313" cy="932933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7CD4BC-787A-464E-B253-52318C4A4571}"/>
              </a:ext>
            </a:extLst>
          </p:cNvPr>
          <p:cNvSpPr/>
          <p:nvPr/>
        </p:nvSpPr>
        <p:spPr>
          <a:xfrm>
            <a:off x="9651132" y="1121205"/>
            <a:ext cx="2540868" cy="90456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72B40D5-ACFC-9D4F-8E25-8F4E152CCF4B}"/>
              </a:ext>
            </a:extLst>
          </p:cNvPr>
          <p:cNvSpPr txBox="1"/>
          <p:nvPr/>
        </p:nvSpPr>
        <p:spPr>
          <a:xfrm>
            <a:off x="1215628" y="1156237"/>
            <a:ext cx="870751" cy="253916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Bob Attacks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88A8B14-1678-5C4E-9656-021678D321F4}"/>
              </a:ext>
            </a:extLst>
          </p:cNvPr>
          <p:cNvSpPr txBox="1"/>
          <p:nvPr/>
        </p:nvSpPr>
        <p:spPr>
          <a:xfrm>
            <a:off x="1506552" y="1463906"/>
            <a:ext cx="293670" cy="307777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C7B9D2D-B2C9-9244-808B-5FA1707EC560}"/>
              </a:ext>
            </a:extLst>
          </p:cNvPr>
          <p:cNvSpPr txBox="1"/>
          <p:nvPr/>
        </p:nvSpPr>
        <p:spPr>
          <a:xfrm>
            <a:off x="3196843" y="1522794"/>
            <a:ext cx="287258" cy="307777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</a:t>
            </a:r>
            <a:endParaRPr lang="en-US" sz="1200" b="1">
              <a:solidFill>
                <a:schemeClr val="bg1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75CB54B-4790-C140-BED9-F0528FDEC7D2}"/>
              </a:ext>
            </a:extLst>
          </p:cNvPr>
          <p:cNvSpPr txBox="1"/>
          <p:nvPr/>
        </p:nvSpPr>
        <p:spPr>
          <a:xfrm>
            <a:off x="8276331" y="1109699"/>
            <a:ext cx="973344" cy="338554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Children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19235B6-2917-9D4C-8C5B-8AE77F7C737B}"/>
              </a:ext>
            </a:extLst>
          </p:cNvPr>
          <p:cNvSpPr txBox="1"/>
          <p:nvPr/>
        </p:nvSpPr>
        <p:spPr>
          <a:xfrm>
            <a:off x="8236521" y="1449857"/>
            <a:ext cx="1431802" cy="52322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20,648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E85ACF6-ABEF-784E-9381-9D432BE1BF29}"/>
              </a:ext>
            </a:extLst>
          </p:cNvPr>
          <p:cNvSpPr txBox="1"/>
          <p:nvPr/>
        </p:nvSpPr>
        <p:spPr>
          <a:xfrm>
            <a:off x="3917582" y="1083324"/>
            <a:ext cx="1611340" cy="369332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Displacements</a:t>
            </a:r>
            <a:endParaRPr lang="en-US" sz="1200" b="1" dirty="0">
              <a:solidFill>
                <a:schemeClr val="bg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2C3E0FE-7D47-2F45-82C8-F0C2F8606282}"/>
              </a:ext>
            </a:extLst>
          </p:cNvPr>
          <p:cNvSpPr txBox="1"/>
          <p:nvPr/>
        </p:nvSpPr>
        <p:spPr>
          <a:xfrm>
            <a:off x="5956493" y="1145596"/>
            <a:ext cx="1345240" cy="369332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Households</a:t>
            </a:r>
            <a:endParaRPr lang="en-US" sz="1000" b="1" dirty="0">
              <a:solidFill>
                <a:schemeClr val="bg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3AFC5A7-6798-3649-AFF3-38300B0A9218}"/>
              </a:ext>
            </a:extLst>
          </p:cNvPr>
          <p:cNvSpPr txBox="1"/>
          <p:nvPr/>
        </p:nvSpPr>
        <p:spPr>
          <a:xfrm>
            <a:off x="9790358" y="1133154"/>
            <a:ext cx="2238113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REFUGEES/ASYLUM SEEKERS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2B6037D-8FDB-D542-9D96-870767950DC0}"/>
              </a:ext>
            </a:extLst>
          </p:cNvPr>
          <p:cNvSpPr txBox="1"/>
          <p:nvPr/>
        </p:nvSpPr>
        <p:spPr>
          <a:xfrm>
            <a:off x="4298713" y="1497512"/>
            <a:ext cx="1255473" cy="461665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44,295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8F036E8-4075-7E4A-891F-3B7BF4519E89}"/>
              </a:ext>
            </a:extLst>
          </p:cNvPr>
          <p:cNvSpPr txBox="1"/>
          <p:nvPr/>
        </p:nvSpPr>
        <p:spPr>
          <a:xfrm>
            <a:off x="6217921" y="1480635"/>
            <a:ext cx="107392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5,953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9DD4430-1BB8-C14B-9C5D-0F0AB842E328}"/>
              </a:ext>
            </a:extLst>
          </p:cNvPr>
          <p:cNvSpPr txBox="1"/>
          <p:nvPr/>
        </p:nvSpPr>
        <p:spPr>
          <a:xfrm>
            <a:off x="10893968" y="1388399"/>
            <a:ext cx="124044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7,401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AF7A278-5170-EB4E-A46A-A1D59A3E1817}"/>
              </a:ext>
            </a:extLst>
          </p:cNvPr>
          <p:cNvSpPr txBox="1"/>
          <p:nvPr/>
        </p:nvSpPr>
        <p:spPr>
          <a:xfrm>
            <a:off x="994425" y="3643745"/>
            <a:ext cx="1197764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Kidnappings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A6E548C-4789-BD48-A288-E27EDB9EF341}"/>
              </a:ext>
            </a:extLst>
          </p:cNvPr>
          <p:cNvSpPr txBox="1"/>
          <p:nvPr/>
        </p:nvSpPr>
        <p:spPr>
          <a:xfrm>
            <a:off x="1316756" y="2063977"/>
            <a:ext cx="2446504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DESTRUCTION OF PROPERTIES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EA48E9B-66E4-3F4F-B61F-98BCB99FDB33}"/>
              </a:ext>
            </a:extLst>
          </p:cNvPr>
          <p:cNvSpPr txBox="1"/>
          <p:nvPr/>
        </p:nvSpPr>
        <p:spPr>
          <a:xfrm>
            <a:off x="752182" y="2410938"/>
            <a:ext cx="713658" cy="26161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Gombe</a:t>
            </a:r>
            <a:endParaRPr lang="en-US" sz="1000" b="1">
              <a:solidFill>
                <a:schemeClr val="bg1"/>
              </a:solidFill>
              <a:latin typeface="Poppins" pitchFamily="2" charset="77"/>
              <a:ea typeface="Lato Light" panose="020F0502020204030203" pitchFamily="34" charset="0"/>
              <a:cs typeface="Poppins" pitchFamily="2" charset="77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6B165E6-140D-E445-AFF3-9F9C653E7498}"/>
              </a:ext>
            </a:extLst>
          </p:cNvPr>
          <p:cNvSpPr txBox="1"/>
          <p:nvPr/>
        </p:nvSpPr>
        <p:spPr>
          <a:xfrm>
            <a:off x="2611448" y="2410938"/>
            <a:ext cx="881973" cy="26161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Anambra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3F7D8A7-6E06-1F49-BE01-5ACDE9B033D4}"/>
              </a:ext>
            </a:extLst>
          </p:cNvPr>
          <p:cNvSpPr txBox="1"/>
          <p:nvPr/>
        </p:nvSpPr>
        <p:spPr>
          <a:xfrm>
            <a:off x="4368557" y="4995279"/>
            <a:ext cx="1742786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POLITICAL VIOLENCE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504294B-9A0A-F24C-8606-9CF412D5567B}"/>
              </a:ext>
            </a:extLst>
          </p:cNvPr>
          <p:cNvSpPr txBox="1"/>
          <p:nvPr/>
        </p:nvSpPr>
        <p:spPr>
          <a:xfrm>
            <a:off x="4282893" y="5269546"/>
            <a:ext cx="1734770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NNPP Supporters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85CCE38-E4EE-0A45-B952-FE8982290237}"/>
              </a:ext>
            </a:extLst>
          </p:cNvPr>
          <p:cNvSpPr txBox="1"/>
          <p:nvPr/>
        </p:nvSpPr>
        <p:spPr>
          <a:xfrm>
            <a:off x="4264219" y="5855242"/>
            <a:ext cx="1798890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LP HOR Candidate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DA1E6D53-6224-B547-BCA8-174AAD3507BD}"/>
              </a:ext>
            </a:extLst>
          </p:cNvPr>
          <p:cNvSpPr txBox="1"/>
          <p:nvPr/>
        </p:nvSpPr>
        <p:spPr>
          <a:xfrm>
            <a:off x="7629028" y="5269546"/>
            <a:ext cx="1811714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First Lady’s convoy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9043970D-3CC2-B34D-9889-3AD3A42401E0}"/>
              </a:ext>
            </a:extLst>
          </p:cNvPr>
          <p:cNvSpPr txBox="1"/>
          <p:nvPr/>
        </p:nvSpPr>
        <p:spPr>
          <a:xfrm>
            <a:off x="7752486" y="5562394"/>
            <a:ext cx="1810111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PDP Campaign DG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5B60CAD-74F7-F248-9F06-2311F1BC16DA}"/>
              </a:ext>
            </a:extLst>
          </p:cNvPr>
          <p:cNvSpPr txBox="1"/>
          <p:nvPr/>
        </p:nvSpPr>
        <p:spPr>
          <a:xfrm>
            <a:off x="7789798" y="5855242"/>
            <a:ext cx="1532792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LP Supporters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CDA518D1-8136-4F12-BB11-B71E2EA0688D}"/>
              </a:ext>
            </a:extLst>
          </p:cNvPr>
          <p:cNvSpPr txBox="1"/>
          <p:nvPr/>
        </p:nvSpPr>
        <p:spPr>
          <a:xfrm>
            <a:off x="732461" y="2698234"/>
            <a:ext cx="2052165" cy="276999"/>
          </a:xfrm>
          <a:prstGeom prst="rect">
            <a:avLst/>
          </a:prstGeom>
          <a:noFill/>
          <a:ln>
            <a:noFill/>
          </a:ln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POLITICAL INTOLERANCE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FD7A7F7-A311-4191-9E71-78AF9871512C}"/>
              </a:ext>
            </a:extLst>
          </p:cNvPr>
          <p:cNvSpPr txBox="1"/>
          <p:nvPr/>
        </p:nvSpPr>
        <p:spPr>
          <a:xfrm>
            <a:off x="4311468" y="6140422"/>
            <a:ext cx="2050561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Attack on Wife of PDP Candidate</a:t>
            </a:r>
          </a:p>
        </p:txBody>
      </p:sp>
      <p:pic>
        <p:nvPicPr>
          <p:cNvPr id="66" name="Picture 65" descr="Logo&#10;&#10;Description automatically generated">
            <a:extLst>
              <a:ext uri="{FF2B5EF4-FFF2-40B4-BE49-F238E27FC236}">
                <a16:creationId xmlns:a16="http://schemas.microsoft.com/office/drawing/2014/main" id="{9330FF5B-915D-464B-9224-4272346EF10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5" y="300376"/>
            <a:ext cx="713658" cy="713809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TextBox 69">
            <a:extLst>
              <a:ext uri="{FF2B5EF4-FFF2-40B4-BE49-F238E27FC236}">
                <a16:creationId xmlns:a16="http://schemas.microsoft.com/office/drawing/2014/main" id="{2F30508D-12B9-4C90-B8FD-254C60B6E94E}"/>
              </a:ext>
            </a:extLst>
          </p:cNvPr>
          <p:cNvSpPr txBox="1"/>
          <p:nvPr/>
        </p:nvSpPr>
        <p:spPr>
          <a:xfrm>
            <a:off x="694828" y="3116896"/>
            <a:ext cx="2326278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Stoning of Governor </a:t>
            </a:r>
            <a:r>
              <a:rPr lang="en-US" sz="1000" err="1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Buni</a:t>
            </a:r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at APC Rally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B672483-B88A-40CB-BBDA-4DD1D52D0C1D}"/>
              </a:ext>
            </a:extLst>
          </p:cNvPr>
          <p:cNvSpPr txBox="1"/>
          <p:nvPr/>
        </p:nvSpPr>
        <p:spPr>
          <a:xfrm>
            <a:off x="704353" y="3269296"/>
            <a:ext cx="1596912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Cancellation of PDP Rally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94EFC40-4DD3-4C2E-9A52-9CF2A87C347A}"/>
              </a:ext>
            </a:extLst>
          </p:cNvPr>
          <p:cNvSpPr txBox="1"/>
          <p:nvPr/>
        </p:nvSpPr>
        <p:spPr>
          <a:xfrm>
            <a:off x="704935" y="2945446"/>
            <a:ext cx="1827744" cy="246221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Destruction/Cutting of Roads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E9E6F41-6F90-4CDC-A7C8-9D11254DB605}"/>
              </a:ext>
            </a:extLst>
          </p:cNvPr>
          <p:cNvSpPr txBox="1"/>
          <p:nvPr/>
        </p:nvSpPr>
        <p:spPr>
          <a:xfrm>
            <a:off x="4110358" y="6579855"/>
            <a:ext cx="1632178" cy="26161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100" b="1" dirty="0">
                <a:latin typeface="Poppins" pitchFamily="2" charset="77"/>
                <a:ea typeface="League Spartan" charset="0"/>
                <a:cs typeface="Poppins" pitchFamily="2" charset="77"/>
              </a:rPr>
              <a:t>briefs@nhrc.gov.ng</a:t>
            </a:r>
          </a:p>
        </p:txBody>
      </p:sp>
      <p:pic>
        <p:nvPicPr>
          <p:cNvPr id="11" name="Graphic 10" descr="Children outline">
            <a:extLst>
              <a:ext uri="{FF2B5EF4-FFF2-40B4-BE49-F238E27FC236}">
                <a16:creationId xmlns:a16="http://schemas.microsoft.com/office/drawing/2014/main" id="{69B2D6D8-1DE9-4848-88FE-1744DB59B9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83731" y="1181241"/>
            <a:ext cx="914400" cy="914400"/>
          </a:xfrm>
          <a:prstGeom prst="rect">
            <a:avLst/>
          </a:prstGeom>
        </p:spPr>
      </p:pic>
      <p:pic>
        <p:nvPicPr>
          <p:cNvPr id="14" name="Graphic 13" descr="Footprints outline">
            <a:extLst>
              <a:ext uri="{FF2B5EF4-FFF2-40B4-BE49-F238E27FC236}">
                <a16:creationId xmlns:a16="http://schemas.microsoft.com/office/drawing/2014/main" id="{B879F467-90FA-4A84-AF27-632EBFED25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321854" y="1143037"/>
            <a:ext cx="914400" cy="914400"/>
          </a:xfrm>
          <a:prstGeom prst="rect">
            <a:avLst/>
          </a:prstGeom>
        </p:spPr>
      </p:pic>
      <p:pic>
        <p:nvPicPr>
          <p:cNvPr id="17" name="Graphic 16" descr="Family with two children with solid fill">
            <a:extLst>
              <a:ext uri="{FF2B5EF4-FFF2-40B4-BE49-F238E27FC236}">
                <a16:creationId xmlns:a16="http://schemas.microsoft.com/office/drawing/2014/main" id="{8ADC0067-F2A4-44C2-BD78-2549474E6BD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554841" y="1280917"/>
            <a:ext cx="733463" cy="733463"/>
          </a:xfrm>
          <a:prstGeom prst="rect">
            <a:avLst/>
          </a:prstGeom>
        </p:spPr>
      </p:pic>
      <p:graphicFrame>
        <p:nvGraphicFramePr>
          <p:cNvPr id="69" name="Chart 68">
            <a:extLst>
              <a:ext uri="{FF2B5EF4-FFF2-40B4-BE49-F238E27FC236}">
                <a16:creationId xmlns:a16="http://schemas.microsoft.com/office/drawing/2014/main" id="{45FFDE23-539F-4042-8301-B1A4CED00713}"/>
              </a:ext>
            </a:extLst>
          </p:cNvPr>
          <p:cNvGraphicFramePr>
            <a:graphicFrameLocks/>
          </p:cNvGraphicFramePr>
          <p:nvPr/>
        </p:nvGraphicFramePr>
        <p:xfrm>
          <a:off x="3378814" y="2055812"/>
          <a:ext cx="6061928" cy="1576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71" name="Chart 70">
            <a:extLst>
              <a:ext uri="{FF2B5EF4-FFF2-40B4-BE49-F238E27FC236}">
                <a16:creationId xmlns:a16="http://schemas.microsoft.com/office/drawing/2014/main" id="{DE7227C8-2767-4AB0-909B-BB495A17F1F6}"/>
              </a:ext>
            </a:extLst>
          </p:cNvPr>
          <p:cNvGraphicFramePr>
            <a:graphicFrameLocks/>
          </p:cNvGraphicFramePr>
          <p:nvPr/>
        </p:nvGraphicFramePr>
        <p:xfrm>
          <a:off x="8019456" y="4053009"/>
          <a:ext cx="4395638" cy="311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73" name="Chart 72">
            <a:extLst>
              <a:ext uri="{FF2B5EF4-FFF2-40B4-BE49-F238E27FC236}">
                <a16:creationId xmlns:a16="http://schemas.microsoft.com/office/drawing/2014/main" id="{90D2B867-DE66-4D8C-86DB-572146412071}"/>
              </a:ext>
            </a:extLst>
          </p:cNvPr>
          <p:cNvGraphicFramePr>
            <a:graphicFrameLocks/>
          </p:cNvGraphicFramePr>
          <p:nvPr/>
        </p:nvGraphicFramePr>
        <p:xfrm>
          <a:off x="8581596" y="2064835"/>
          <a:ext cx="4301085" cy="2112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75" name="Chart 74">
            <a:extLst>
              <a:ext uri="{FF2B5EF4-FFF2-40B4-BE49-F238E27FC236}">
                <a16:creationId xmlns:a16="http://schemas.microsoft.com/office/drawing/2014/main" id="{03D44BE8-697F-42AC-8D98-CACC9CF69484}"/>
              </a:ext>
            </a:extLst>
          </p:cNvPr>
          <p:cNvGraphicFramePr>
            <a:graphicFrameLocks/>
          </p:cNvGraphicFramePr>
          <p:nvPr/>
        </p:nvGraphicFramePr>
        <p:xfrm>
          <a:off x="-604331" y="945726"/>
          <a:ext cx="4572000" cy="2746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pic>
        <p:nvPicPr>
          <p:cNvPr id="23" name="Graphic 22" descr="Suburban scene outline">
            <a:extLst>
              <a:ext uri="{FF2B5EF4-FFF2-40B4-BE49-F238E27FC236}">
                <a16:creationId xmlns:a16="http://schemas.microsoft.com/office/drawing/2014/main" id="{690BF604-33CE-4D03-A9F2-BA30E04B4BB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769353" y="1216580"/>
            <a:ext cx="914400" cy="914400"/>
          </a:xfrm>
          <a:prstGeom prst="rect">
            <a:avLst/>
          </a:prstGeom>
        </p:spPr>
      </p:pic>
      <p:graphicFrame>
        <p:nvGraphicFramePr>
          <p:cNvPr id="76" name="Chart 75">
            <a:extLst>
              <a:ext uri="{FF2B5EF4-FFF2-40B4-BE49-F238E27FC236}">
                <a16:creationId xmlns:a16="http://schemas.microsoft.com/office/drawing/2014/main" id="{153F137D-C83F-4AA6-A169-94411ADE0594}"/>
              </a:ext>
            </a:extLst>
          </p:cNvPr>
          <p:cNvGraphicFramePr>
            <a:graphicFrameLocks/>
          </p:cNvGraphicFramePr>
          <p:nvPr/>
        </p:nvGraphicFramePr>
        <p:xfrm>
          <a:off x="4708634" y="3920744"/>
          <a:ext cx="417785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mc:AlternateContent xmlns:mc="http://schemas.openxmlformats.org/markup-compatibility/2006">
        <mc:Choice xmlns:cx2="http://schemas.microsoft.com/office/drawing/2015/10/21/chartex" Requires="cx2">
          <p:graphicFrame>
            <p:nvGraphicFramePr>
              <p:cNvPr id="48" name="Chart 47">
                <a:extLst>
                  <a:ext uri="{FF2B5EF4-FFF2-40B4-BE49-F238E27FC236}">
                    <a16:creationId xmlns:a16="http://schemas.microsoft.com/office/drawing/2014/main" id="{6EA2A983-1E3C-448C-8D9B-F552AB4B8A1B}"/>
                  </a:ext>
                </a:extLst>
              </p:cNvPr>
              <p:cNvGraphicFramePr/>
              <p:nvPr/>
            </p:nvGraphicFramePr>
            <p:xfrm>
              <a:off x="-84780" y="3692101"/>
              <a:ext cx="5000625" cy="311785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17"/>
              </a:graphicData>
            </a:graphic>
          </p:graphicFrame>
        </mc:Choice>
        <mc:Fallback>
          <p:pic>
            <p:nvPicPr>
              <p:cNvPr id="48" name="Chart 47">
                <a:extLst>
                  <a:ext uri="{FF2B5EF4-FFF2-40B4-BE49-F238E27FC236}">
                    <a16:creationId xmlns:a16="http://schemas.microsoft.com/office/drawing/2014/main" id="{6EA2A983-1E3C-448C-8D9B-F552AB4B8A1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-84780" y="3692101"/>
                <a:ext cx="5000625" cy="311785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26960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140</Words>
  <Application>Microsoft Office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Lato Light</vt:lpstr>
      <vt:lpstr>Poppins</vt:lpstr>
      <vt:lpstr>Poppins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Hilary Ogbonna</dc:creator>
  <cp:lastModifiedBy>Hilary Ogbonna</cp:lastModifiedBy>
  <cp:revision>1</cp:revision>
  <dcterms:created xsi:type="dcterms:W3CDTF">2025-06-10T09:12:32Z</dcterms:created>
  <dcterms:modified xsi:type="dcterms:W3CDTF">2025-06-10T09:13:33Z</dcterms:modified>
</cp:coreProperties>
</file>